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omic Sans MS" pitchFamily="66" charset="0"/>
      <p:regular r:id="rId25"/>
      <p:bold r:id="rId26"/>
      <p:italic r:id="rId27"/>
      <p:boldItalic r:id="rId28"/>
    </p:embeddedFont>
    <p:embeddedFont>
      <p:font typeface="Impact" pitchFamily="34" charset="0"/>
      <p:regular r:id="rId29"/>
    </p:embeddedFont>
    <p:embeddedFont>
      <p:font typeface="Lucida Sans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96" y="-2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 descr="Brickwork-HD-R1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 extrusionOk="0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01600" dist="152400" dir="438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 extrusionOk="0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1F3864"/>
              </a:gs>
            </a:gsLst>
            <a:path path="circle">
              <a:fillToRect/>
            </a:path>
            <a:tileRect/>
          </a:gradFill>
          <a:ln>
            <a:noFill/>
          </a:ln>
        </p:spPr>
      </p:sp>
      <p:sp>
        <p:nvSpPr>
          <p:cNvPr id="20" name="Google Shape;20;p2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 extrusionOk="0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1F3864"/>
              </a:gs>
            </a:gsLst>
            <a:path path="circle">
              <a:fillToRect/>
            </a:path>
            <a:tileRect/>
          </a:gradFill>
          <a:ln>
            <a:noFill/>
          </a:ln>
        </p:spPr>
      </p:sp>
      <p:sp>
        <p:nvSpPr>
          <p:cNvPr id="21" name="Google Shape;21;p2"/>
          <p:cNvSpPr/>
          <p:nvPr/>
        </p:nvSpPr>
        <p:spPr>
          <a:xfrm rot="-18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 extrusionOk="0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5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rot="-180000">
            <a:off x="891201" y="662656"/>
            <a:ext cx="9755187" cy="27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Impact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 rot="-180000">
            <a:off x="983062" y="3505209"/>
            <a:ext cx="9755187" cy="55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8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-180000">
            <a:off x="4948541" y="4578463"/>
            <a:ext cx="6143653" cy="11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1F386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-180000">
            <a:off x="-5560" y="4883024"/>
            <a:ext cx="4047239" cy="119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 rot="-180000">
            <a:off x="9851758" y="3832648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lvl="1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lvl="2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lvl="3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lvl="4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0" lvl="5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0" lvl="6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0" lvl="7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0" lvl="8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2"/>
          <p:cNvSpPr/>
          <p:nvPr/>
        </p:nvSpPr>
        <p:spPr>
          <a:xfrm rot="-18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>
            <a:spLocks noGrp="1"/>
          </p:cNvSpPr>
          <p:nvPr>
            <p:ph type="pic" idx="2"/>
          </p:nvPr>
        </p:nvSpPr>
        <p:spPr>
          <a:xfrm>
            <a:off x="7482362" y="0"/>
            <a:ext cx="3598146" cy="5071533"/>
          </a:xfrm>
          <a:prstGeom prst="rect">
            <a:avLst/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" name="Google Shape;89;p11"/>
          <p:cNvSpPr txBox="1">
            <a:spLocks noGrp="1"/>
          </p:cNvSpPr>
          <p:nvPr>
            <p:ph type="body" idx="1"/>
          </p:nvPr>
        </p:nvSpPr>
        <p:spPr>
          <a:xfrm>
            <a:off x="685801" y="2709052"/>
            <a:ext cx="6345301" cy="236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mpac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>
            <a:spLocks noGrp="1"/>
          </p:cNvSpPr>
          <p:nvPr>
            <p:ph type="pic" idx="2"/>
          </p:nvPr>
        </p:nvSpPr>
        <p:spPr>
          <a:xfrm>
            <a:off x="685801" y="685799"/>
            <a:ext cx="10392513" cy="3194903"/>
          </a:xfrm>
          <a:prstGeom prst="rect">
            <a:avLst/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685780" y="4702923"/>
            <a:ext cx="1039472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685779" y="4106333"/>
            <a:ext cx="10394729" cy="127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1550264" y="3610032"/>
            <a:ext cx="8667956" cy="37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2"/>
          </p:nvPr>
        </p:nvSpPr>
        <p:spPr>
          <a:xfrm>
            <a:off x="685801" y="4106334"/>
            <a:ext cx="10396882" cy="126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685800" y="4247468"/>
            <a:ext cx="10394707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2"/>
          </p:nvPr>
        </p:nvSpPr>
        <p:spPr>
          <a:xfrm>
            <a:off x="685802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3"/>
          </p:nvPr>
        </p:nvSpPr>
        <p:spPr>
          <a:xfrm>
            <a:off x="423462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4"/>
          </p:nvPr>
        </p:nvSpPr>
        <p:spPr>
          <a:xfrm>
            <a:off x="4234621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5"/>
          </p:nvPr>
        </p:nvSpPr>
        <p:spPr>
          <a:xfrm>
            <a:off x="7770380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6"/>
          </p:nvPr>
        </p:nvSpPr>
        <p:spPr>
          <a:xfrm>
            <a:off x="7770380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 rot="5400000">
            <a:off x="4227559" y="-1478362"/>
            <a:ext cx="3311190" cy="1039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 rot="5400000">
            <a:off x="7603792" y="1897870"/>
            <a:ext cx="4688785" cy="226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 rot="5400000">
            <a:off x="2293623" y="-922023"/>
            <a:ext cx="4688785" cy="79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sz="26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85802" y="2861733"/>
            <a:ext cx="5088712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3"/>
          </p:nvPr>
        </p:nvSpPr>
        <p:spPr>
          <a:xfrm>
            <a:off x="6218191" y="2063396"/>
            <a:ext cx="4864491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sz="26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4"/>
          </p:nvPr>
        </p:nvSpPr>
        <p:spPr>
          <a:xfrm>
            <a:off x="5993969" y="2861733"/>
            <a:ext cx="5088713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>
            <a:spLocks noGrp="1"/>
          </p:cNvSpPr>
          <p:nvPr>
            <p:ph type="pic" idx="2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691840" y="4389287"/>
            <a:ext cx="3310128" cy="98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4"/>
          </p:nvPr>
        </p:nvSpPr>
        <p:spPr>
          <a:xfrm>
            <a:off x="423741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"/>
          <p:cNvSpPr>
            <a:spLocks noGrp="1"/>
          </p:cNvSpPr>
          <p:nvPr>
            <p:ph type="pic" idx="5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" name="Google Shape;54;p6"/>
          <p:cNvSpPr txBox="1">
            <a:spLocks noGrp="1"/>
          </p:cNvSpPr>
          <p:nvPr>
            <p:ph type="body" idx="6"/>
          </p:nvPr>
        </p:nvSpPr>
        <p:spPr>
          <a:xfrm>
            <a:off x="4235999" y="4389286"/>
            <a:ext cx="3310128" cy="9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7"/>
          </p:nvPr>
        </p:nvSpPr>
        <p:spPr>
          <a:xfrm>
            <a:off x="7768944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6"/>
          <p:cNvSpPr>
            <a:spLocks noGrp="1"/>
          </p:cNvSpPr>
          <p:nvPr>
            <p:ph type="pic" idx="8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" name="Google Shape;57;p6"/>
          <p:cNvSpPr txBox="1">
            <a:spLocks noGrp="1"/>
          </p:cNvSpPr>
          <p:nvPr>
            <p:ph type="body" idx="9"/>
          </p:nvPr>
        </p:nvSpPr>
        <p:spPr>
          <a:xfrm>
            <a:off x="7768819" y="4389284"/>
            <a:ext cx="3310128" cy="98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5088714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5993971" y="2063396"/>
            <a:ext cx="5086538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5046132" y="685800"/>
            <a:ext cx="6034375" cy="468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2"/>
          </p:nvPr>
        </p:nvSpPr>
        <p:spPr>
          <a:xfrm>
            <a:off x="693642" y="2709052"/>
            <a:ext cx="4126861" cy="266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Brickwork-HD-R1a.jp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>
          <p:nvSpPr>
            <p:cNvPr id="8" name="Google Shape;8;p1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98425" dist="76200" dir="4380000" algn="tl" rotWithShape="0">
                <a:srgbClr val="000000">
                  <a:alpha val="6784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 extrusionOk="0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5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4000">
                  <a:schemeClr val="accent1"/>
                </a:gs>
                <a:gs pos="100000">
                  <a:srgbClr val="1F3864"/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 b="0" i="0" u="none" strike="noStrik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31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41148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371600" marR="0" lvl="2" indent="-3911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828800" marR="0" lvl="3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2286000" marR="0" lvl="4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2743200" marR="0" lvl="5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3200400" marR="0" lvl="6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3657600" marR="0" lvl="7" indent="-370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4114800" marR="0" lvl="8" indent="-370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marR="0" lvl="1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marR="0" lvl="2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marR="0" lvl="3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marR="0" lvl="4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0" marR="0" lvl="5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0" marR="0" lvl="6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0" marR="0" lvl="7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0" marR="0" lvl="8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ctrTitle"/>
          </p:nvPr>
        </p:nvSpPr>
        <p:spPr>
          <a:xfrm rot="-180000">
            <a:off x="828427" y="805405"/>
            <a:ext cx="9755187" cy="236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8000"/>
              <a:buFont typeface="Comic Sans MS"/>
              <a:buNone/>
            </a:pPr>
            <a:r>
              <a:rPr lang="en-US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PROCESS MODEL</a:t>
            </a:r>
            <a:endParaRPr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198" y="362157"/>
            <a:ext cx="9208655" cy="516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548" y="73891"/>
            <a:ext cx="9517103" cy="53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7382" y="1445491"/>
            <a:ext cx="1357600" cy="90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7382" y="4349624"/>
            <a:ext cx="1689263" cy="90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548" y="73891"/>
            <a:ext cx="9517103" cy="53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7382" y="1445491"/>
            <a:ext cx="1357600" cy="90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cap="none"/>
              <a:t>V Model</a:t>
            </a:r>
            <a:endParaRPr cap="none"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683625" y="1924500"/>
            <a:ext cx="10394707" cy="359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IT IS A VARIANT OF WATERFALL MODEL</a:t>
            </a:r>
            <a:endParaRPr/>
          </a:p>
          <a:p>
            <a:pPr marL="22860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000">
              <a:latin typeface="Lucida Sans"/>
              <a:ea typeface="Lucida Sans"/>
              <a:cs typeface="Lucida Sans"/>
              <a:sym typeface="Lucida Sans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EMPHASIZE ON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VERIFICATION</a:t>
            </a: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 &amp;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VALIDATION</a:t>
            </a: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, WHICH IS SPREAD OVER THE ENTIRE LIFECYCLE</a:t>
            </a:r>
            <a:endParaRPr/>
          </a:p>
          <a:p>
            <a:pPr marL="22860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000">
              <a:latin typeface="Lucida Sans"/>
              <a:ea typeface="Lucida Sans"/>
              <a:cs typeface="Lucida Sans"/>
              <a:sym typeface="Lucida Sans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TESTING ACTIVITIES ARE CARRIED OUT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PARALLELLY </a:t>
            </a: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AGAINST EACH PHASE OF DEVELOPMENT.</a:t>
            </a:r>
            <a:endParaRPr/>
          </a:p>
          <a:p>
            <a:pPr marL="228600" lvl="0" indent="-25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32"/>
          <p:cNvGrpSpPr/>
          <p:nvPr/>
        </p:nvGrpSpPr>
        <p:grpSpPr>
          <a:xfrm>
            <a:off x="1011293" y="580483"/>
            <a:ext cx="9947470" cy="4876782"/>
            <a:chOff x="1037926" y="868689"/>
            <a:chExt cx="9947470" cy="4876782"/>
          </a:xfrm>
        </p:grpSpPr>
        <p:cxnSp>
          <p:nvCxnSpPr>
            <p:cNvPr id="236" name="Google Shape;236;p32"/>
            <p:cNvCxnSpPr/>
            <p:nvPr/>
          </p:nvCxnSpPr>
          <p:spPr>
            <a:xfrm flipH="1">
              <a:off x="6695441" y="1468936"/>
              <a:ext cx="3431899" cy="3567240"/>
            </a:xfrm>
            <a:prstGeom prst="straightConnector1">
              <a:avLst/>
            </a:prstGeom>
            <a:noFill/>
            <a:ln w="76200" cap="flat" cmpd="sng">
              <a:solidFill>
                <a:srgbClr val="355A9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32"/>
            <p:cNvCxnSpPr/>
            <p:nvPr/>
          </p:nvCxnSpPr>
          <p:spPr>
            <a:xfrm>
              <a:off x="1706880" y="1107440"/>
              <a:ext cx="4094480" cy="4572000"/>
            </a:xfrm>
            <a:prstGeom prst="straightConnector1">
              <a:avLst/>
            </a:prstGeom>
            <a:noFill/>
            <a:ln w="76200" cap="flat" cmpd="sng">
              <a:solidFill>
                <a:srgbClr val="355A9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238;p32"/>
            <p:cNvGrpSpPr/>
            <p:nvPr/>
          </p:nvGrpSpPr>
          <p:grpSpPr>
            <a:xfrm>
              <a:off x="1037926" y="868689"/>
              <a:ext cx="9947470" cy="4876782"/>
              <a:chOff x="1037926" y="969136"/>
              <a:chExt cx="9947470" cy="4876782"/>
            </a:xfrm>
          </p:grpSpPr>
          <p:sp>
            <p:nvSpPr>
              <p:cNvPr id="239" name="Google Shape;239;p32"/>
              <p:cNvSpPr/>
              <p:nvPr/>
            </p:nvSpPr>
            <p:spPr>
              <a:xfrm>
                <a:off x="1866600" y="2049597"/>
                <a:ext cx="1746611" cy="709295"/>
              </a:xfrm>
              <a:prstGeom prst="roundRect">
                <a:avLst>
                  <a:gd name="adj" fmla="val 16667"/>
                </a:avLst>
              </a:prstGeom>
              <a:solidFill>
                <a:srgbClr val="C4E0B2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REQUIREMENT ANALYSIS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>
                <a:off x="2695276" y="3027258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FEE599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HIGH LEVEL DESIGN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41" name="Google Shape;241;p32"/>
              <p:cNvSpPr/>
              <p:nvPr/>
            </p:nvSpPr>
            <p:spPr>
              <a:xfrm>
                <a:off x="3497940" y="3992953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B3C6E7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DETAILED DESIGN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>
                <a:off x="5155290" y="5136623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CODING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43" name="Google Shape;243;p32"/>
              <p:cNvSpPr/>
              <p:nvPr/>
            </p:nvSpPr>
            <p:spPr>
              <a:xfrm>
                <a:off x="9328046" y="969136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D8D8D8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ACCEPTANCE</a:t>
                </a: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 TESTING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44" name="Google Shape;244;p32"/>
              <p:cNvSpPr/>
              <p:nvPr/>
            </p:nvSpPr>
            <p:spPr>
              <a:xfrm>
                <a:off x="8469990" y="2049598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C4E0B2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SYSTEM TESTING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45" name="Google Shape;245;p32"/>
              <p:cNvSpPr/>
              <p:nvPr/>
            </p:nvSpPr>
            <p:spPr>
              <a:xfrm>
                <a:off x="7670696" y="3027258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FEE599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INTEGRATION TESTING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46" name="Google Shape;246;p32"/>
              <p:cNvSpPr/>
              <p:nvPr/>
            </p:nvSpPr>
            <p:spPr>
              <a:xfrm>
                <a:off x="6812640" y="4001294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B3C6E7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UNIT TESING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47" name="Google Shape;247;p32"/>
              <p:cNvSpPr/>
              <p:nvPr/>
            </p:nvSpPr>
            <p:spPr>
              <a:xfrm>
                <a:off x="1037926" y="969136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D8D8D8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PLANNING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cxnSp>
          <p:nvCxnSpPr>
            <p:cNvPr id="248" name="Google Shape;248;p32"/>
            <p:cNvCxnSpPr>
              <a:stCxn id="241" idx="3"/>
              <a:endCxn id="246" idx="1"/>
            </p:cNvCxnSpPr>
            <p:nvPr/>
          </p:nvCxnSpPr>
          <p:spPr>
            <a:xfrm>
              <a:off x="5155290" y="4247154"/>
              <a:ext cx="1657200" cy="8400"/>
            </a:xfrm>
            <a:prstGeom prst="straightConnector1">
              <a:avLst/>
            </a:prstGeom>
            <a:noFill/>
            <a:ln w="76200" cap="flat" cmpd="sng">
              <a:solidFill>
                <a:srgbClr val="1E4E79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cxnSp>
          <p:nvCxnSpPr>
            <p:cNvPr id="249" name="Google Shape;249;p32"/>
            <p:cNvCxnSpPr>
              <a:stCxn id="240" idx="3"/>
              <a:endCxn id="245" idx="1"/>
            </p:cNvCxnSpPr>
            <p:nvPr/>
          </p:nvCxnSpPr>
          <p:spPr>
            <a:xfrm>
              <a:off x="4352626" y="3281459"/>
              <a:ext cx="3318000" cy="0"/>
            </a:xfrm>
            <a:prstGeom prst="straightConnector1">
              <a:avLst/>
            </a:prstGeom>
            <a:noFill/>
            <a:ln w="76200" cap="flat" cmpd="sng">
              <a:solidFill>
                <a:srgbClr val="BF9000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cxnSp>
          <p:nvCxnSpPr>
            <p:cNvPr id="250" name="Google Shape;250;p32"/>
            <p:cNvCxnSpPr>
              <a:stCxn id="239" idx="3"/>
              <a:endCxn id="244" idx="1"/>
            </p:cNvCxnSpPr>
            <p:nvPr/>
          </p:nvCxnSpPr>
          <p:spPr>
            <a:xfrm>
              <a:off x="3613211" y="2303798"/>
              <a:ext cx="4856700" cy="0"/>
            </a:xfrm>
            <a:prstGeom prst="straightConnector1">
              <a:avLst/>
            </a:prstGeom>
            <a:noFill/>
            <a:ln w="76200" cap="flat" cmpd="sng">
              <a:solidFill>
                <a:srgbClr val="548135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cxnSp>
          <p:nvCxnSpPr>
            <p:cNvPr id="251" name="Google Shape;251;p32"/>
            <p:cNvCxnSpPr>
              <a:stCxn id="247" idx="3"/>
              <a:endCxn id="243" idx="1"/>
            </p:cNvCxnSpPr>
            <p:nvPr/>
          </p:nvCxnSpPr>
          <p:spPr>
            <a:xfrm>
              <a:off x="2695276" y="1223337"/>
              <a:ext cx="6632700" cy="0"/>
            </a:xfrm>
            <a:prstGeom prst="straightConnector1">
              <a:avLst/>
            </a:prstGeom>
            <a:noFill/>
            <a:ln w="76200" cap="flat" cmpd="sng">
              <a:solidFill>
                <a:srgbClr val="A5A5A5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cap="none"/>
              <a:t>When to use V Model</a:t>
            </a:r>
            <a:endParaRPr cap="none"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1"/>
          </p:nvPr>
        </p:nvSpPr>
        <p:spPr>
          <a:xfrm>
            <a:off x="683625" y="1924500"/>
            <a:ext cx="10394707" cy="359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SYSTEMS REQUIRING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HIGH RELIABILITY</a:t>
            </a:r>
            <a:endParaRPr/>
          </a:p>
          <a:p>
            <a:pPr marL="22860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000" b="1">
              <a:latin typeface="Lucida Sans"/>
              <a:ea typeface="Lucida Sans"/>
              <a:cs typeface="Lucida Sans"/>
              <a:sym typeface="Lucida Sans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ALL REQUIREMENTS ARE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FROZEN</a:t>
            </a:r>
            <a:endParaRPr/>
          </a:p>
          <a:p>
            <a:pPr marL="22860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000" b="1">
              <a:latin typeface="Lucida Sans"/>
              <a:ea typeface="Lucida Sans"/>
              <a:cs typeface="Lucida Sans"/>
              <a:sym typeface="Lucida Sans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SOLUTION &amp; TECHNOLOGY ARE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KNOWN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cap="none"/>
              <a:t>Strength of V Model</a:t>
            </a:r>
            <a:endParaRPr cap="none"/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1"/>
          </p:nvPr>
        </p:nvSpPr>
        <p:spPr>
          <a:xfrm>
            <a:off x="683625" y="1924500"/>
            <a:ext cx="10394707" cy="359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EMPHASIZE ON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VERIFICATION &amp; VALIDATION </a:t>
            </a: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OF THE SOFTWARE</a:t>
            </a:r>
            <a:endParaRPr/>
          </a:p>
          <a:p>
            <a:pPr marL="22860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000" b="1">
              <a:latin typeface="Lucida Sans"/>
              <a:ea typeface="Lucida Sans"/>
              <a:cs typeface="Lucida Sans"/>
              <a:sym typeface="Lucida Sans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ALL THE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DELIVERABLES</a:t>
            </a: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 ARE TESTED.</a:t>
            </a:r>
            <a:endParaRPr/>
          </a:p>
          <a:p>
            <a:pPr marL="22860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000" b="1">
              <a:latin typeface="Lucida Sans"/>
              <a:ea typeface="Lucida Sans"/>
              <a:cs typeface="Lucida Sans"/>
              <a:sym typeface="Lucida Sans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EASY</a:t>
            </a: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 TO USE</a:t>
            </a:r>
            <a:endParaRPr b="1"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cap="none"/>
              <a:t>Weakness of V Model</a:t>
            </a:r>
            <a:endParaRPr cap="none"/>
          </a:p>
        </p:txBody>
      </p:sp>
      <p:sp>
        <p:nvSpPr>
          <p:cNvPr id="271" name="Google Shape;271;p35"/>
          <p:cNvSpPr txBox="1">
            <a:spLocks noGrp="1"/>
          </p:cNvSpPr>
          <p:nvPr>
            <p:ph type="body" idx="1"/>
          </p:nvPr>
        </p:nvSpPr>
        <p:spPr>
          <a:xfrm>
            <a:off x="683625" y="1924500"/>
            <a:ext cx="10394707" cy="359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NO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ITERATIONS</a:t>
            </a:r>
            <a:endParaRPr/>
          </a:p>
          <a:p>
            <a:pPr marL="22860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000" b="1">
              <a:latin typeface="Lucida Sans"/>
              <a:ea typeface="Lucida Sans"/>
              <a:cs typeface="Lucida Sans"/>
              <a:sym typeface="Lucida Sans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DIFFICULT TO ACCOMMODATE LATE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CHANGES</a:t>
            </a:r>
            <a:endParaRPr/>
          </a:p>
          <a:p>
            <a:pPr marL="22860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000" b="1">
              <a:latin typeface="Lucida Sans"/>
              <a:ea typeface="Lucida Sans"/>
              <a:cs typeface="Lucida Sans"/>
              <a:sym typeface="Lucida Sans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NO </a:t>
            </a:r>
            <a:r>
              <a:rPr lang="en-US" b="1">
                <a:solidFill>
                  <a:srgbClr val="1F3864"/>
                </a:solidFill>
                <a:latin typeface="Lucida Sans"/>
                <a:ea typeface="Lucida Sans"/>
                <a:cs typeface="Lucida Sans"/>
                <a:sym typeface="Lucida Sans"/>
              </a:rPr>
              <a:t>RISK</a:t>
            </a:r>
            <a:r>
              <a:rPr lang="en-US" b="1">
                <a:latin typeface="Lucida Sans"/>
                <a:ea typeface="Lucida Sans"/>
                <a:cs typeface="Lucida Sans"/>
                <a:sym typeface="Lucida Sans"/>
              </a:rPr>
              <a:t> MANAGEMENT</a:t>
            </a:r>
            <a:endParaRPr b="1"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ctrTitle"/>
          </p:nvPr>
        </p:nvSpPr>
        <p:spPr>
          <a:xfrm rot="-180000">
            <a:off x="856477" y="847850"/>
            <a:ext cx="9755187" cy="27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8000"/>
              <a:buFont typeface="Comic Sans MS"/>
              <a:buNone/>
            </a:pPr>
            <a:r>
              <a:rPr lang="en-US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 LEVELS</a:t>
            </a:r>
            <a:endParaRPr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8" name="Google Shape;27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8738" y="6154738"/>
            <a:ext cx="487362" cy="4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TEST LEVELS</a:t>
            </a: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844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480"/>
              <a:buChar char="•"/>
            </a:pPr>
            <a:r>
              <a:rPr lang="en-US" sz="2800"/>
              <a:t>SOFTWARE TESTED AT 4 LEVELS</a:t>
            </a:r>
            <a:endParaRPr/>
          </a:p>
          <a:p>
            <a:pPr marL="685800" lvl="1" indent="-243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840"/>
              <a:buFont typeface="Courier New"/>
              <a:buChar char="o"/>
            </a:pPr>
            <a:r>
              <a:rPr lang="en-US" sz="2400"/>
              <a:t>UNIT TESTING</a:t>
            </a:r>
            <a:endParaRPr/>
          </a:p>
          <a:p>
            <a:pPr marL="685800" lvl="1" indent="-243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840"/>
              <a:buFont typeface="Courier New"/>
              <a:buChar char="o"/>
            </a:pPr>
            <a:r>
              <a:rPr lang="en-US" sz="2400"/>
              <a:t>INTEGRATION TESTING</a:t>
            </a:r>
            <a:endParaRPr/>
          </a:p>
          <a:p>
            <a:pPr marL="685800" lvl="1" indent="-243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840"/>
              <a:buFont typeface="Courier New"/>
              <a:buChar char="o"/>
            </a:pPr>
            <a:r>
              <a:rPr lang="en-US" sz="2400"/>
              <a:t>SYSTEM TESTING</a:t>
            </a:r>
            <a:endParaRPr/>
          </a:p>
          <a:p>
            <a:pPr marL="685800" lvl="1" indent="-243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840"/>
              <a:buFont typeface="Courier New"/>
              <a:buChar char="o"/>
            </a:pPr>
            <a:r>
              <a:rPr lang="en-US" sz="2400"/>
              <a:t>REGRESSION TESTING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0"/>
          <p:cNvGrpSpPr/>
          <p:nvPr/>
        </p:nvGrpSpPr>
        <p:grpSpPr>
          <a:xfrm>
            <a:off x="3208642" y="404993"/>
            <a:ext cx="5774714" cy="4876782"/>
            <a:chOff x="1037926" y="868689"/>
            <a:chExt cx="5774714" cy="4876782"/>
          </a:xfrm>
        </p:grpSpPr>
        <p:cxnSp>
          <p:nvCxnSpPr>
            <p:cNvPr id="155" name="Google Shape;155;p20"/>
            <p:cNvCxnSpPr/>
            <p:nvPr/>
          </p:nvCxnSpPr>
          <p:spPr>
            <a:xfrm>
              <a:off x="1706880" y="1107440"/>
              <a:ext cx="4094480" cy="4572000"/>
            </a:xfrm>
            <a:prstGeom prst="straightConnector1">
              <a:avLst/>
            </a:prstGeom>
            <a:noFill/>
            <a:ln w="76200" cap="flat" cmpd="sng">
              <a:solidFill>
                <a:srgbClr val="355A9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6" name="Google Shape;156;p20"/>
            <p:cNvGrpSpPr/>
            <p:nvPr/>
          </p:nvGrpSpPr>
          <p:grpSpPr>
            <a:xfrm>
              <a:off x="1037926" y="868689"/>
              <a:ext cx="5774714" cy="4876782"/>
              <a:chOff x="1037926" y="969136"/>
              <a:chExt cx="5774714" cy="4876782"/>
            </a:xfrm>
          </p:grpSpPr>
          <p:sp>
            <p:nvSpPr>
              <p:cNvPr id="157" name="Google Shape;157;p20"/>
              <p:cNvSpPr/>
              <p:nvPr/>
            </p:nvSpPr>
            <p:spPr>
              <a:xfrm>
                <a:off x="1866600" y="2049597"/>
                <a:ext cx="1746611" cy="709295"/>
              </a:xfrm>
              <a:prstGeom prst="roundRect">
                <a:avLst>
                  <a:gd name="adj" fmla="val 16667"/>
                </a:avLst>
              </a:prstGeom>
              <a:solidFill>
                <a:srgbClr val="C4E0B2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DESIGN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2695275" y="3027258"/>
                <a:ext cx="2061281" cy="709295"/>
              </a:xfrm>
              <a:prstGeom prst="roundRect">
                <a:avLst>
                  <a:gd name="adj" fmla="val 16667"/>
                </a:avLst>
              </a:prstGeom>
              <a:solidFill>
                <a:srgbClr val="FEE599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IMPLEMENTATION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3497940" y="3992953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B3C6E7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TESTING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5155290" y="5136623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MAINTENANCE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1037926" y="969136"/>
                <a:ext cx="1657350" cy="709295"/>
              </a:xfrm>
              <a:prstGeom prst="roundRect">
                <a:avLst>
                  <a:gd name="adj" fmla="val 16667"/>
                </a:avLst>
              </a:prstGeom>
              <a:solidFill>
                <a:srgbClr val="D8D8D8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REQUIREMENT ANALYSIS</a:t>
                </a:r>
                <a:endParaRPr sz="14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205510" y="4384173"/>
            <a:ext cx="6109216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LINEAR MODEL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3090"/>
          <a:stretch/>
        </p:blipFill>
        <p:spPr>
          <a:xfrm>
            <a:off x="1102053" y="73891"/>
            <a:ext cx="9996944" cy="544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n-US"/>
              <a:t>ACTIVITIES AT SYSTEM &amp; INTEGRATION TESTING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60"/>
              <a:buNone/>
            </a:pPr>
            <a:r>
              <a:rPr lang="en-US">
                <a:solidFill>
                  <a:srgbClr val="C00000"/>
                </a:solidFill>
              </a:rPr>
              <a:t>TESTER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2"/>
          </p:nvPr>
        </p:nvSpPr>
        <p:spPr>
          <a:xfrm>
            <a:off x="685802" y="2861733"/>
            <a:ext cx="5088712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TEST SUITE DESIGN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RUN TEST CASES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CHECK RESULTS TO DEFECT FAILURE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PREPARE FAILURE LIST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body" idx="3"/>
          </p:nvPr>
        </p:nvSpPr>
        <p:spPr>
          <a:xfrm>
            <a:off x="6218191" y="2063396"/>
            <a:ext cx="4864491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60"/>
              <a:buNone/>
            </a:pPr>
            <a:r>
              <a:rPr lang="en-US">
                <a:solidFill>
                  <a:srgbClr val="C00000"/>
                </a:solidFill>
              </a:rPr>
              <a:t>DEVELOPER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98" name="Google Shape;298;p39"/>
          <p:cNvSpPr txBox="1">
            <a:spLocks noGrp="1"/>
          </p:cNvSpPr>
          <p:nvPr>
            <p:ph type="body" idx="4"/>
          </p:nvPr>
        </p:nvSpPr>
        <p:spPr>
          <a:xfrm>
            <a:off x="5993969" y="2861733"/>
            <a:ext cx="5088713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DEBUG TO LOCATE THE ERROR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CORRECT ERROR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743675" y="338559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REFERENCES</a:t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4616" y="1913593"/>
            <a:ext cx="3442765" cy="93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 descr="Software Testing: Principles and Practices by Srinivasan Desik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443" y="1490524"/>
            <a:ext cx="2530553" cy="33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 descr="Cloud Computing Blogs | Learn About Cloud Computing - Edurek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9557" y="3337024"/>
            <a:ext cx="38100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82110" y="4504999"/>
            <a:ext cx="69627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 descr="GeeksforGeeks | A computer science portal for geek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05286" y="1533868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119" y="779174"/>
            <a:ext cx="18288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119" y="2164051"/>
            <a:ext cx="18288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119" y="3535651"/>
            <a:ext cx="18288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4066" y="381432"/>
            <a:ext cx="4103741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7807" y="381432"/>
            <a:ext cx="4194344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617" y="232639"/>
            <a:ext cx="9430327" cy="5304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108" y="123536"/>
            <a:ext cx="9476509" cy="533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035" y="94774"/>
            <a:ext cx="10315801" cy="546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943" y="110766"/>
            <a:ext cx="9485747" cy="541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6245" y="1883228"/>
            <a:ext cx="1412424" cy="75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26245" y="580832"/>
            <a:ext cx="1135115" cy="75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160" y="129309"/>
            <a:ext cx="9155513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2655" y="1668750"/>
            <a:ext cx="2110034" cy="113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021" y="203200"/>
            <a:ext cx="9329505" cy="53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n Even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161</Words>
  <PresentationFormat>Custom</PresentationFormat>
  <Paragraphs>57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Comic Sans MS</vt:lpstr>
      <vt:lpstr>Impact</vt:lpstr>
      <vt:lpstr>Lucida Sans</vt:lpstr>
      <vt:lpstr>Courier New</vt:lpstr>
      <vt:lpstr>Main Event</vt:lpstr>
      <vt:lpstr>PROCESS MODEL</vt:lpstr>
      <vt:lpstr>LINEAR MODEL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V Model</vt:lpstr>
      <vt:lpstr>Slide 14</vt:lpstr>
      <vt:lpstr>When to use V Model</vt:lpstr>
      <vt:lpstr>Strength of V Model</vt:lpstr>
      <vt:lpstr>Weakness of V Model</vt:lpstr>
      <vt:lpstr>TEST LEVELS</vt:lpstr>
      <vt:lpstr>TEST LEVELS</vt:lpstr>
      <vt:lpstr>Slide 20</vt:lpstr>
      <vt:lpstr>ACTIVITIES AT SYSTEM &amp; INTEGRATION TESTING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MODEL</dc:title>
  <dc:creator>ECSEAruljothi</dc:creator>
  <cp:lastModifiedBy>Aruljothi</cp:lastModifiedBy>
  <cp:revision>1</cp:revision>
  <dcterms:modified xsi:type="dcterms:W3CDTF">2024-06-28T08:13:48Z</dcterms:modified>
</cp:coreProperties>
</file>